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1437" r:id="rId2"/>
    <p:sldId id="1438" r:id="rId3"/>
    <p:sldId id="1439" r:id="rId4"/>
    <p:sldId id="1440" r:id="rId5"/>
    <p:sldId id="1441" r:id="rId6"/>
    <p:sldId id="1442" r:id="rId7"/>
  </p:sldIdLst>
  <p:sldSz cx="9144000" cy="5143500" type="screen16x9"/>
  <p:notesSz cx="6645275" cy="9867900"/>
  <p:custShowLst>
    <p:custShow name="Health" id="0">
      <p:sldLst/>
    </p:custShow>
    <p:custShow name="K12" id="1">
      <p:sldLst/>
    </p:custShow>
    <p:custShow name="head office" id="2">
      <p:sldLst/>
    </p:custShow>
    <p:custShow name="Regional Offfice" id="3">
      <p:sldLst/>
    </p:custShow>
    <p:custShow name="Branch Office" id="4">
      <p:sldLst/>
    </p:custShow>
    <p:custShow name="Tele-Commuter" id="5">
      <p:sldLst/>
    </p:custShow>
    <p:custShow name="coffee" id="6">
      <p:sldLst/>
    </p:custShow>
    <p:custShow name="Module 1" id="7">
      <p:sldLst/>
    </p:custShow>
    <p:custShow name="Solutions in Action" id="8">
      <p:sldLst/>
    </p:custShow>
    <p:custShow name="Introcuction and Welcome" id="9">
      <p:sldLst/>
    </p:custShow>
    <p:custShow name="Summary and Close" id="10">
      <p:sldLst/>
    </p:custShow>
    <p:custShow name="finANCE" id="11">
      <p:sldLst/>
    </p:custShow>
    <p:custShow name="Government" id="12">
      <p:sldLst/>
    </p:custShow>
    <p:custShow name="Enterprise Summary" id="13">
      <p:sldLst/>
    </p:custShow>
    <p:custShow name="Security" id="14">
      <p:sldLst/>
    </p:custShow>
    <p:custShow name="Collaboration" id="15">
      <p:sldLst/>
    </p:custShow>
    <p:custShow name="Mobility" id="16">
      <p:sldLst/>
    </p:custShow>
    <p:custShow name="Content" id="17">
      <p:sldLst/>
    </p:custShow>
    <p:custShow name="Module 2" id="18">
      <p:sldLst/>
    </p:custShow>
    <p:custShow name="Health Admin" id="19">
      <p:sldLst/>
    </p:custShow>
    <p:custShow name="health Business management" id="20">
      <p:sldLst/>
    </p:custShow>
    <p:custShow name="health Medical" id="21">
      <p:sldLst/>
    </p:custShow>
    <p:custShow name="Health - Patient" id="22">
      <p:sldLst/>
    </p:custShow>
    <p:custShow name="Tular" id="23">
      <p:sldLst/>
    </p:custShow>
    <p:custShow name="Education - Admin" id="24">
      <p:sldLst/>
    </p:custShow>
    <p:custShow name="Education - Faculty" id="25">
      <p:sldLst/>
    </p:custShow>
    <p:custShow name="Education - Student" id="26">
      <p:sldLst/>
    </p:custShow>
    <p:custShow name="Education - Parents" id="27">
      <p:sldLst/>
    </p:custShow>
    <p:custShow name="Education External" id="28">
      <p:sldLst/>
    </p:custShow>
    <p:custShow name="Nevada" id="29">
      <p:sldLst/>
    </p:custShow>
    <p:custShow name="Mountin Bank" id="30">
      <p:sldLst/>
    </p:custShow>
    <p:custShow name="XRN" id="31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7145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0574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4003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27432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AFA"/>
    <a:srgbClr val="4E6D8C"/>
    <a:srgbClr val="CCDCE2"/>
    <a:srgbClr val="E6EEF1"/>
    <a:srgbClr val="CC9900"/>
    <a:srgbClr val="00B0F0"/>
    <a:srgbClr val="848484"/>
    <a:srgbClr val="640000"/>
    <a:srgbClr val="016554"/>
    <a:srgbClr val="BF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82394" autoAdjust="0"/>
  </p:normalViewPr>
  <p:slideViewPr>
    <p:cSldViewPr snapToGrid="0">
      <p:cViewPr>
        <p:scale>
          <a:sx n="109" d="100"/>
          <a:sy n="109" d="100"/>
        </p:scale>
        <p:origin x="-486" y="-72"/>
      </p:cViewPr>
      <p:guideLst>
        <p:guide orient="horz" pos="3062"/>
        <p:guide pos="528"/>
      </p:guideLst>
    </p:cSldViewPr>
  </p:slideViewPr>
  <p:outlineViewPr>
    <p:cViewPr>
      <p:scale>
        <a:sx n="33" d="100"/>
        <a:sy n="33" d="100"/>
      </p:scale>
      <p:origin x="0" y="13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52" y="-60"/>
      </p:cViewPr>
      <p:guideLst>
        <p:guide orient="horz" pos="3120"/>
        <p:guide pos="209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1281FA51-E424-7B49-AF6B-C708E55CF7B9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2605088" y="30480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Avaya Renewal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8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9379DF73-B508-F341-AE26-43E447F662A5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605088" y="228600"/>
            <a:ext cx="1453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Solutions in Action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5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6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91" y="2019647"/>
            <a:ext cx="5531618" cy="1102519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336478"/>
            <a:ext cx="48006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Vector ONUG Logo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31"/>
          <a:stretch/>
        </p:blipFill>
        <p:spPr>
          <a:xfrm>
            <a:off x="2164340" y="260481"/>
            <a:ext cx="4815320" cy="19411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2447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91" y="1220656"/>
            <a:ext cx="5531618" cy="1102519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2571750"/>
            <a:ext cx="48006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394" y="4327509"/>
            <a:ext cx="975564" cy="7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419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18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041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253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05522" cy="5143500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rgbClr val="E6EEF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65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0239" y="857250"/>
            <a:ext cx="7679210" cy="369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654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30239" y="0"/>
            <a:ext cx="7679209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Vector ONUG Logo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" y="4364637"/>
            <a:ext cx="905143" cy="699429"/>
          </a:xfrm>
          <a:prstGeom prst="rect">
            <a:avLst/>
          </a:prstGeom>
        </p:spPr>
      </p:pic>
      <p:sp>
        <p:nvSpPr>
          <p:cNvPr id="2365447" name="Text Box 7"/>
          <p:cNvSpPr txBox="1">
            <a:spLocks noChangeArrowheads="1"/>
          </p:cNvSpPr>
          <p:nvPr/>
        </p:nvSpPr>
        <p:spPr bwMode="auto">
          <a:xfrm>
            <a:off x="2554137" y="4867697"/>
            <a:ext cx="4210050" cy="1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700" dirty="0">
                <a:solidFill>
                  <a:srgbClr val="5F5F5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Copyright </a:t>
            </a:r>
            <a:r>
              <a:rPr lang="en-US" sz="700" dirty="0" smtClean="0">
                <a:solidFill>
                  <a:srgbClr val="5F5F5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2014 Open Networking User Group.  </a:t>
            </a:r>
            <a:r>
              <a:rPr lang="en-US" sz="700" dirty="0">
                <a:solidFill>
                  <a:srgbClr val="5F5F5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All Rights Reserved  Confidential Not For Distribution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0" r:id="rId2"/>
    <p:sldLayoutId id="2147483654" r:id="rId3"/>
    <p:sldLayoutId id="2147483658" r:id="rId4"/>
    <p:sldLayoutId id="2147483659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4E6D8C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9pPr>
    </p:titleStyle>
    <p:bodyStyle>
      <a:lvl1pPr marL="210741" indent="-210741" algn="l" rtl="0" fontAlgn="base">
        <a:lnSpc>
          <a:spcPct val="95000"/>
        </a:lnSpc>
        <a:spcBef>
          <a:spcPts val="900"/>
        </a:spcBef>
        <a:spcAft>
          <a:spcPct val="0"/>
        </a:spcAft>
        <a:buClr>
          <a:srgbClr val="4E6D8C"/>
        </a:buClr>
        <a:buChar char="•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marL="568325" indent="-225425" algn="l" rtl="0" fontAlgn="base">
        <a:lnSpc>
          <a:spcPct val="95000"/>
        </a:lnSpc>
        <a:spcBef>
          <a:spcPts val="300"/>
        </a:spcBef>
        <a:spcAft>
          <a:spcPct val="0"/>
        </a:spcAft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2pPr>
      <a:lvl3pPr marL="8572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3pPr>
      <a:lvl4pPr marL="12001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4pPr>
      <a:lvl5pPr marL="15430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»"/>
        <a:defRPr sz="11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Steps To A Common Open Networking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83080" y="822960"/>
            <a:ext cx="6675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Common Auto(</a:t>
            </a:r>
            <a:r>
              <a:rPr lang="en-US" sz="18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discovery+provisioning+asset</a:t>
            </a:r>
            <a:r>
              <a:rPr lang="en-US" sz="1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Verdana" pitchFamily="34" charset="0"/>
                <a:cs typeface="Calibri" pitchFamily="34" charset="0"/>
              </a:rPr>
              <a:t>r</a:t>
            </a:r>
            <a:r>
              <a:rPr lang="en-US" sz="1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egistration)</a:t>
            </a:r>
            <a:endParaRPr lang="en-US" sz="18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89" y="863474"/>
            <a:ext cx="640080" cy="64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283" y="1192292"/>
            <a:ext cx="6169980" cy="3866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237173" y="3320249"/>
            <a:ext cx="1526959" cy="1438182"/>
          </a:xfrm>
          <a:prstGeom prst="rect">
            <a:avLst/>
          </a:prstGeom>
          <a:gradFill>
            <a:gsLst>
              <a:gs pos="0">
                <a:srgbClr val="FAFAFA"/>
              </a:gs>
              <a:gs pos="100000">
                <a:srgbClr val="FAFAFA">
                  <a:alpha val="67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04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162975" y="1571347"/>
            <a:ext cx="7519386" cy="3289577"/>
          </a:xfrm>
          <a:prstGeom prst="roundRect">
            <a:avLst>
              <a:gd name="adj" fmla="val 7032"/>
            </a:avLst>
          </a:prstGeom>
          <a:gradFill>
            <a:gsLst>
              <a:gs pos="0">
                <a:srgbClr val="CCDCE2"/>
              </a:gs>
              <a:gs pos="100000">
                <a:srgbClr val="FAFAFA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Steps To A Common Open Networking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79319" y="822960"/>
            <a:ext cx="654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Common DevOps/NetOps</a:t>
            </a:r>
          </a:p>
          <a:p>
            <a:r>
              <a:rPr lang="en-US" sz="1800" dirty="0">
                <a:latin typeface="Calibri" pitchFamily="34" charset="0"/>
                <a:ea typeface="Verdana" pitchFamily="34" charset="0"/>
                <a:cs typeface="Calibri" pitchFamily="34" charset="0"/>
              </a:rPr>
              <a:t>configuration + change management tools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99" y="863474"/>
            <a:ext cx="640080" cy="64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275" y="3320325"/>
            <a:ext cx="4344786" cy="1602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119" y="1778373"/>
            <a:ext cx="1796240" cy="504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495" y="2907438"/>
            <a:ext cx="1535266" cy="906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647" y="1790043"/>
            <a:ext cx="1959219" cy="598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420" y="2285983"/>
            <a:ext cx="1416357" cy="984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83" y="2710452"/>
            <a:ext cx="1120831" cy="1120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668" y="2232649"/>
            <a:ext cx="1908438" cy="8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50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Steps To A Common Open Networking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83080" y="822960"/>
            <a:ext cx="6675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itchFamily="34" charset="0"/>
                <a:ea typeface="Verdana" pitchFamily="34" charset="0"/>
                <a:cs typeface="Calibri" pitchFamily="34" charset="0"/>
              </a:rPr>
              <a:t>Common </a:t>
            </a:r>
          </a:p>
          <a:p>
            <a:r>
              <a:rPr lang="en-US" sz="1800" dirty="0">
                <a:latin typeface="Calibri" pitchFamily="34" charset="0"/>
                <a:ea typeface="Verdana" pitchFamily="34" charset="0"/>
                <a:cs typeface="Calibri" pitchFamily="34" charset="0"/>
              </a:rPr>
              <a:t>control mechanism for (p+v)(Switches+Routers)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99" y="863474"/>
            <a:ext cx="640080" cy="64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70" y="1503554"/>
            <a:ext cx="4082064" cy="117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574" y="3266983"/>
            <a:ext cx="1428698" cy="1761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12" y="3833812"/>
            <a:ext cx="1874530" cy="921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394" y="3833812"/>
            <a:ext cx="1874530" cy="9216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H="1">
            <a:off x="2900350" y="2682817"/>
            <a:ext cx="656948" cy="13654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4E6D8C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678422" y="2682817"/>
            <a:ext cx="813972" cy="14647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4E6D8C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157002" y="2682817"/>
            <a:ext cx="0" cy="73152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4E6D8C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3402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Steps To A Common Open Networking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83080" y="822960"/>
            <a:ext cx="6874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Common</a:t>
            </a:r>
            <a:br>
              <a:rPr lang="en-US" sz="1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baseline </a:t>
            </a:r>
            <a:r>
              <a:rPr lang="en-US" sz="1800" dirty="0">
                <a:latin typeface="Calibri" pitchFamily="34" charset="0"/>
                <a:ea typeface="Verdana" pitchFamily="34" charset="0"/>
                <a:cs typeface="Calibri" pitchFamily="34" charset="0"/>
              </a:rPr>
              <a:t>policy </a:t>
            </a:r>
            <a:r>
              <a:rPr lang="en-US" sz="1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– enforced </a:t>
            </a:r>
            <a:r>
              <a:rPr lang="en-US" sz="1800" dirty="0">
                <a:latin typeface="Calibri" pitchFamily="34" charset="0"/>
                <a:ea typeface="Verdana" pitchFamily="34" charset="0"/>
                <a:cs typeface="Calibri" pitchFamily="34" charset="0"/>
              </a:rPr>
              <a:t>by common controller environment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99" y="863474"/>
            <a:ext cx="640080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574" y="3266983"/>
            <a:ext cx="1428698" cy="1761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12" y="3833812"/>
            <a:ext cx="1874530" cy="921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394" y="3833812"/>
            <a:ext cx="1874530" cy="92161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 flipH="1">
            <a:off x="2900350" y="2583402"/>
            <a:ext cx="704780" cy="146481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4E6D8C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6613864" y="2583402"/>
            <a:ext cx="878530" cy="156413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4E6D8C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157002" y="2512381"/>
            <a:ext cx="0" cy="901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4E6D8C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70" y="1503554"/>
            <a:ext cx="4082064" cy="11792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69" y="1742706"/>
            <a:ext cx="1369111" cy="152427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flipH="1">
            <a:off x="2260790" y="2201662"/>
            <a:ext cx="810884" cy="30318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4E6D8C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23" y="3203367"/>
            <a:ext cx="1639689" cy="7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Steps To A Common Open Networking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83080" y="822960"/>
            <a:ext cx="6675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itchFamily="34" charset="0"/>
                <a:ea typeface="Verdana" pitchFamily="34" charset="0"/>
                <a:cs typeface="Calibri" pitchFamily="34" charset="0"/>
              </a:rPr>
              <a:t>Common </a:t>
            </a:r>
          </a:p>
          <a:p>
            <a:r>
              <a:rPr lang="en-US" sz="1800" dirty="0">
                <a:latin typeface="Calibri" pitchFamily="34" charset="0"/>
                <a:ea typeface="Verdana" pitchFamily="34" charset="0"/>
                <a:cs typeface="Calibri" pitchFamily="34" charset="0"/>
              </a:rPr>
              <a:t>state management: (VENDORa…z(p+v)switch)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99" y="863474"/>
            <a:ext cx="640080" cy="64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424" y="1503554"/>
            <a:ext cx="3088910" cy="3438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720" y="1632274"/>
            <a:ext cx="254431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43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Steps To A Common Open Networking Ecosystem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83080" y="822960"/>
            <a:ext cx="539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itchFamily="34" charset="0"/>
                <a:ea typeface="Verdana" pitchFamily="34" charset="0"/>
                <a:cs typeface="Calibri" pitchFamily="34" charset="0"/>
              </a:rPr>
              <a:t>Common </a:t>
            </a:r>
          </a:p>
          <a:p>
            <a:r>
              <a:rPr lang="en-US" sz="1800" dirty="0">
                <a:latin typeface="Calibri" pitchFamily="34" charset="0"/>
                <a:ea typeface="Verdana" pitchFamily="34" charset="0"/>
                <a:cs typeface="Calibri" pitchFamily="34" charset="0"/>
              </a:rPr>
              <a:t>Integrated Monitoring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99" y="863474"/>
            <a:ext cx="640080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206" y="785146"/>
            <a:ext cx="4595016" cy="40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85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r">
      <a:majorFont>
        <a:latin typeface="Trebuchet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32046</TotalTime>
  <Words>79</Words>
  <Application>Microsoft Office PowerPoint</Application>
  <PresentationFormat>On-screen Show (16:9)</PresentationFormat>
  <Paragraphs>16</Paragraphs>
  <Slides>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32</vt:i4>
      </vt:variant>
    </vt:vector>
  </HeadingPairs>
  <TitlesOfParts>
    <vt:vector size="39" baseType="lpstr">
      <vt:lpstr>lr</vt:lpstr>
      <vt:lpstr>Six Steps To A Common Open Networking Ecosystem</vt:lpstr>
      <vt:lpstr>Six Steps To A Common Open Networking Ecosystem</vt:lpstr>
      <vt:lpstr>Six Steps To A Common Open Networking Ecosystem</vt:lpstr>
      <vt:lpstr>Six Steps To A Common Open Networking Ecosystem</vt:lpstr>
      <vt:lpstr>Six Steps To A Common Open Networking Ecosystem</vt:lpstr>
      <vt:lpstr>Six Steps To A Common Open Networking Ecosystem</vt:lpstr>
      <vt:lpstr>Health</vt:lpstr>
      <vt:lpstr>K12</vt:lpstr>
      <vt:lpstr>head office</vt:lpstr>
      <vt:lpstr>Regional Offfice</vt:lpstr>
      <vt:lpstr>Branch Office</vt:lpstr>
      <vt:lpstr>Tele-Commuter</vt:lpstr>
      <vt:lpstr>coffee</vt:lpstr>
      <vt:lpstr>Module 1</vt:lpstr>
      <vt:lpstr>Solutions in Action</vt:lpstr>
      <vt:lpstr>Introcuction and Welcome</vt:lpstr>
      <vt:lpstr>Summary and Close</vt:lpstr>
      <vt:lpstr>finANCE</vt:lpstr>
      <vt:lpstr>Government</vt:lpstr>
      <vt:lpstr>Enterprise Summary</vt:lpstr>
      <vt:lpstr>Security</vt:lpstr>
      <vt:lpstr>Collaboration</vt:lpstr>
      <vt:lpstr>Mobility</vt:lpstr>
      <vt:lpstr>Content</vt:lpstr>
      <vt:lpstr>Module 2</vt:lpstr>
      <vt:lpstr>Health Admin</vt:lpstr>
      <vt:lpstr>health Business management</vt:lpstr>
      <vt:lpstr>health Medical</vt:lpstr>
      <vt:lpstr>Health - Patient</vt:lpstr>
      <vt:lpstr>Tular</vt:lpstr>
      <vt:lpstr>Education - Admin</vt:lpstr>
      <vt:lpstr>Education - Faculty</vt:lpstr>
      <vt:lpstr>Education - Student</vt:lpstr>
      <vt:lpstr>Education - Parents</vt:lpstr>
      <vt:lpstr>Education External</vt:lpstr>
      <vt:lpstr>Nevada</vt:lpstr>
      <vt:lpstr>Mountin Bank</vt:lpstr>
      <vt:lpstr>XRN</vt:lpstr>
    </vt:vector>
  </TitlesOfParts>
  <Manager>Dave Zwicker</Manager>
  <Company>Lippis Enterprises,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Partnering with 3Com</dc:subject>
  <dc:creator>Nick Lippis</dc:creator>
  <cp:lastModifiedBy>Little, Rivka</cp:lastModifiedBy>
  <cp:revision>827</cp:revision>
  <cp:lastPrinted>2011-03-31T16:38:08Z</cp:lastPrinted>
  <dcterms:created xsi:type="dcterms:W3CDTF">2008-04-28T19:48:42Z</dcterms:created>
  <dcterms:modified xsi:type="dcterms:W3CDTF">2014-10-30T17:41:59Z</dcterms:modified>
</cp:coreProperties>
</file>